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8" r:id="rId4"/>
    <p:sldId id="259" r:id="rId5"/>
    <p:sldId id="260" r:id="rId6"/>
    <p:sldId id="262" r:id="rId7"/>
    <p:sldId id="263" r:id="rId8"/>
    <p:sldId id="265" r:id="rId9"/>
    <p:sldId id="268" r:id="rId10"/>
    <p:sldId id="269" r:id="rId11"/>
    <p:sldId id="267" r:id="rId12"/>
    <p:sldId id="266" r:id="rId13"/>
    <p:sldId id="270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47820C-0A3A-4C08-A8A6-D82F7339EE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ECBCA84-E090-4099-A586-04EB7D929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EE34A3-5BD2-4B75-BED8-78E27C5A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2E7F7D-2AD3-492B-B876-80773315D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5EAD11-4BB1-4FAA-9395-CA1AC90C2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612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43CB80-95B5-409D-A486-78648653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B4CD68-46AA-495B-9C4A-C7F36E9F8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FBD122-923D-4211-9DD5-4F27B5C8E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E2C5E9-AD57-4872-AA81-09F584FEC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0EA084-ADC6-472F-BBFB-B58D8B14D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6837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AD4789-1B29-4BA9-86F2-E868586ECD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261283-59EF-47D4-943C-184BD7B5F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30773B-7BFA-4C72-914D-8CAE5A3E6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CB5F54-63F2-4E62-8B8E-ACDC6244C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F48E20-9C00-4781-BD23-C020353FE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127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B162F3-17DE-4B37-A961-6389C6C5D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CBBA2-B6AB-4279-839C-6A89D9EB3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346AE5-3C8B-41B5-BC9A-DDF59AEB6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79E659-4910-4EC8-9524-47DC95741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2223C2-DC4A-44F2-87D6-A3F1EBCB1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174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B7B518-8AF9-440B-A645-6352BA52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BE0D4A-7DF4-44EB-934D-8FA50ABE7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B3595A-F19F-4C77-9748-41E545876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967805-9CF8-4939-B7EF-BEA3B5B15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23E0F9-954B-4844-B3DE-F78DEFAF2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281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99BCA5-2818-4135-98E5-2585709FF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CB9901-B44F-40EB-9D91-4D513FAEA8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F1EBE8-4FB4-4803-90CE-52E7DED83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9E29C1-C1DB-4E0C-9FA7-2EA53B35A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ED6113-5A55-477E-A1EF-3584220A5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6D67D0-19A3-4F45-A6DF-492AF446D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548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6A77FC-CE6E-4DAA-8D85-B962B0D02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A6C373-303C-4146-8BA6-01D034431E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D30786-A2F7-444E-9250-8CA50377E8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F38F6F2-C16F-42FC-A72F-DC6E9C39D0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74478A0-EC9D-47E2-99CA-E2815929E0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1CC49DB-37BE-45C6-994D-FB014BD87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55F68ED-DEA5-41CE-AE21-EDB0299AF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E72B38-7136-43AD-BCFF-E77C88FC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736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BE35F6-E4FB-4583-8141-33BFB0FD5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777C1A-AE92-4C16-93F9-4F2F083A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BC740EC-2485-4B69-9CEF-281DF1751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21100E-C18D-4A90-945D-AADBF6CBF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378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85C7CA-9FF7-4650-9680-368398E6A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8CB546-40FF-42CC-A566-732E3D89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1D57AC-1C17-499D-BE66-D8071FA32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8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73A66C-B66B-4138-B732-5A9E366F5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F67EA6-25F0-4CFC-BF5F-A10E01436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20EFB8-7E64-4249-B5FC-99BBFF03C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CEC6A9-FA31-4B24-8DD3-53F08D3BF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76D543-2799-4F9B-B455-8569A4EB5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43FBA1-6F6A-4EBD-9263-66A261CA9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561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400AD-19DD-4B82-99C9-68C26649A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F2722D-F400-469D-9CA6-0B67800D82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1D3651-F03A-40F6-9948-051E4318A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F9651C-BBA8-42BA-981C-B53FE4E6B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DA3043-F376-4E79-92B6-29A9F47E5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D7DB60-61C0-4BC9-8A79-4113AE618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317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998891-DC55-43FD-9BF8-481445108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F4F94D-6CF2-4D1B-8126-4E10CEDE3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0A5A17-FCC8-42E2-A1E1-D12244CB26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24364-7F20-4B9D-AFCE-17C4B38459BB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EA7867-D1CF-4523-A26D-B9F76086C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04B70F-9AEE-42D4-9A0D-0A3E0693E7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C9D18-4B0E-462C-B046-CB71156FBC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284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CF1E30-9D72-4B3B-8F7F-5B4F4465524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소프트맥스 </a:t>
            </a:r>
            <a:r>
              <a:rPr lang="en-US" altLang="ko-KR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(Softmax) : </a:t>
            </a:r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모든 클래스들에 대한 확률값을 나타내주는 활성함수</a:t>
            </a:r>
            <a:endParaRPr lang="en-US" altLang="ko-KR" sz="240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endParaRPr lang="en-US" altLang="ko-KR" sz="240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보통 모델 제일 마지막에 쓰임</a:t>
            </a:r>
          </a:p>
        </p:txBody>
      </p:sp>
    </p:spTree>
    <p:extLst>
      <p:ext uri="{BB962C8B-B14F-4D97-AF65-F5344CB8AC3E}">
        <p14:creationId xmlns:p14="http://schemas.microsoft.com/office/powerpoint/2010/main" val="3548687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F5CEAD6-6692-48E8-8A91-03B9D38BF1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388" name="Picture 4" descr="관련 이미지">
            <a:extLst>
              <a:ext uri="{FF2B5EF4-FFF2-40B4-BE49-F238E27FC236}">
                <a16:creationId xmlns:a16="http://schemas.microsoft.com/office/drawing/2014/main" id="{406864C8-BA8A-472A-A107-FB84F087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4369" y="578914"/>
            <a:ext cx="3368431" cy="432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CE934A-F3F9-412A-8290-2A6BC8E45F3B}"/>
              </a:ext>
            </a:extLst>
          </p:cNvPr>
          <p:cNvSpPr txBox="1"/>
          <p:nvPr/>
        </p:nvSpPr>
        <p:spPr>
          <a:xfrm>
            <a:off x="8165444" y="578914"/>
            <a:ext cx="3810000" cy="520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Input</a:t>
            </a:r>
            <a:r>
              <a:rPr lang="ko-KR" altLang="en-US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에</a:t>
            </a:r>
            <a:endParaRPr lang="en-US" altLang="ko-KR" sz="28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가중치들로 이루어진 </a:t>
            </a:r>
            <a:r>
              <a:rPr lang="en-US" altLang="ko-KR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Filter</a:t>
            </a:r>
            <a:r>
              <a:rPr lang="ko-KR" altLang="en-US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합성곱 시킨다</a:t>
            </a:r>
            <a:endParaRPr lang="en-US" altLang="ko-KR" sz="28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8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</a:t>
            </a:r>
            <a:r>
              <a:rPr lang="ko-KR" altLang="en-US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차원에서는</a:t>
            </a:r>
            <a:endParaRPr lang="en-US" altLang="ko-KR" sz="28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이미지 각각의 특징이</a:t>
            </a:r>
            <a:endParaRPr lang="en-US" altLang="ko-KR" sz="28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저장된다</a:t>
            </a:r>
            <a:endParaRPr lang="en-US" altLang="ko-KR" sz="28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색깔</a:t>
            </a:r>
            <a:r>
              <a:rPr lang="en-US" altLang="ko-KR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가장자리</a:t>
            </a:r>
            <a:r>
              <a:rPr lang="en-US" altLang="ko-KR" sz="28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(Edge)…</a:t>
            </a:r>
          </a:p>
        </p:txBody>
      </p:sp>
      <p:pic>
        <p:nvPicPr>
          <p:cNvPr id="16390" name="Picture 6">
            <a:extLst>
              <a:ext uri="{FF2B5EF4-FFF2-40B4-BE49-F238E27FC236}">
                <a16:creationId xmlns:a16="http://schemas.microsoft.com/office/drawing/2014/main" id="{A9C2926D-DBF7-4D57-9F70-08C5AC912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47" y="578914"/>
            <a:ext cx="3810000" cy="551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7398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D8AA23-9443-4802-B1A7-0D8EC78CDF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266" name="Picture 2" descr="convolutional neural network에 대한 이미지 검색결과">
            <a:extLst>
              <a:ext uri="{FF2B5EF4-FFF2-40B4-BE49-F238E27FC236}">
                <a16:creationId xmlns:a16="http://schemas.microsoft.com/office/drawing/2014/main" id="{BF128FF1-141A-4838-BFDE-2FD7F9E36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802" y="378587"/>
            <a:ext cx="11203123" cy="499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8876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D8AA23-9443-4802-B1A7-0D8EC78CDF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Convolutional Neural Network Visualization by Otavio Good">
            <a:hlinkClick r:id="" action="ppaction://media"/>
            <a:extLst>
              <a:ext uri="{FF2B5EF4-FFF2-40B4-BE49-F238E27FC236}">
                <a16:creationId xmlns:a16="http://schemas.microsoft.com/office/drawing/2014/main" id="{E8A47D4D-9D11-4CA0-A63B-E9B9C6B3AD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87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7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D8AA23-9443-4802-B1A7-0D8EC78CDF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362" name="Picture 2" descr="끝에 대한 이미지 검색결과">
            <a:extLst>
              <a:ext uri="{FF2B5EF4-FFF2-40B4-BE49-F238E27FC236}">
                <a16:creationId xmlns:a16="http://schemas.microsoft.com/office/drawing/2014/main" id="{30A57DE7-B5CE-46D7-B7C2-F9EC25862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036" y="1111665"/>
            <a:ext cx="6316884" cy="463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409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439227F-82DC-4DDC-841A-6EDD4A584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85B515-E61D-4544-901F-30922BF24314}"/>
              </a:ext>
            </a:extLst>
          </p:cNvPr>
          <p:cNvSpPr txBox="1"/>
          <p:nvPr/>
        </p:nvSpPr>
        <p:spPr>
          <a:xfrm>
            <a:off x="3095819" y="1775012"/>
            <a:ext cx="6000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무한대의 값</a:t>
            </a:r>
            <a:r>
              <a:rPr lang="en-US" altLang="ko-KR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스코어</a:t>
            </a:r>
            <a:r>
              <a:rPr lang="en-US" altLang="ko-KR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r>
              <a:rPr lang="ko-KR" altLang="en-US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어떻게 확률로 바꿀까</a:t>
            </a:r>
            <a:r>
              <a:rPr lang="en-US" altLang="ko-KR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?</a:t>
            </a:r>
            <a:endParaRPr lang="ko-KR" altLang="en-US" sz="24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0086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3E3BC14-234E-4034-8E2C-42FD273AF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24779F-4BE2-49AD-B829-774F1604C16E}"/>
              </a:ext>
            </a:extLst>
          </p:cNvPr>
          <p:cNvSpPr txBox="1"/>
          <p:nvPr/>
        </p:nvSpPr>
        <p:spPr>
          <a:xfrm>
            <a:off x="3095819" y="1775012"/>
            <a:ext cx="6000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무한대의 값</a:t>
            </a:r>
            <a:r>
              <a:rPr lang="en-US" altLang="ko-KR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스코어</a:t>
            </a:r>
            <a:r>
              <a:rPr lang="en-US" altLang="ko-KR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r>
              <a:rPr lang="ko-KR" altLang="en-US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어떻게 확률로 바꿀까</a:t>
            </a:r>
            <a:r>
              <a:rPr lang="en-US" altLang="ko-KR" sz="24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?</a:t>
            </a:r>
            <a:endParaRPr lang="ko-KR" altLang="en-US" sz="24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0207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867BE9C-EF78-4EB2-AD6A-BA35E7F27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DAE5F2-5BA9-4382-8A39-2F175A9276E8}"/>
              </a:ext>
            </a:extLst>
          </p:cNvPr>
          <p:cNvSpPr txBox="1"/>
          <p:nvPr/>
        </p:nvSpPr>
        <p:spPr>
          <a:xfrm>
            <a:off x="4127354" y="5378823"/>
            <a:ext cx="3937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Logit</a:t>
            </a: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이란걸 써보자</a:t>
            </a:r>
          </a:p>
        </p:txBody>
      </p:sp>
    </p:spTree>
    <p:extLst>
      <p:ext uri="{BB962C8B-B14F-4D97-AF65-F5344CB8AC3E}">
        <p14:creationId xmlns:p14="http://schemas.microsoft.com/office/powerpoint/2010/main" val="3015139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C5461BD-A06D-4F91-A911-602045FBC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172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45DEDE0-F66A-4DBB-AD3F-C92B73D0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86BC0F-6AD8-47FF-AF9C-1799D371F326}"/>
              </a:ext>
            </a:extLst>
          </p:cNvPr>
          <p:cNvSpPr txBox="1"/>
          <p:nvPr/>
        </p:nvSpPr>
        <p:spPr>
          <a:xfrm>
            <a:off x="2412940" y="1201270"/>
            <a:ext cx="7366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스코어가 증가함에 따라 확률도 증가함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B99489-AD23-4468-A99B-FC952B01B79E}"/>
              </a:ext>
            </a:extLst>
          </p:cNvPr>
          <p:cNvSpPr txBox="1"/>
          <p:nvPr/>
        </p:nvSpPr>
        <p:spPr>
          <a:xfrm>
            <a:off x="851626" y="6077200"/>
            <a:ext cx="10488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심지어 </a:t>
            </a:r>
            <a:r>
              <a:rPr lang="en-US" altLang="ko-KR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Exponential</a:t>
            </a: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하게 증가해서 학습에도 좋음 개꿀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6031345-81D1-42F2-9155-70B89C01B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751" y="4349739"/>
            <a:ext cx="3176251" cy="66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586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9F94ED4-E238-4D40-A2AB-932E58F8E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D00DC8-75E7-4584-B741-18387C20D78E}"/>
              </a:ext>
            </a:extLst>
          </p:cNvPr>
          <p:cNvSpPr txBox="1"/>
          <p:nvPr/>
        </p:nvSpPr>
        <p:spPr>
          <a:xfrm>
            <a:off x="2636567" y="5807087"/>
            <a:ext cx="6918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Logit</a:t>
            </a: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통해 확률로 변환할 수 있음</a:t>
            </a:r>
          </a:p>
        </p:txBody>
      </p:sp>
    </p:spTree>
    <p:extLst>
      <p:ext uri="{BB962C8B-B14F-4D97-AF65-F5344CB8AC3E}">
        <p14:creationId xmlns:p14="http://schemas.microsoft.com/office/powerpoint/2010/main" val="40188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1E065A6-26B4-44E9-A4E2-CCBA3B2943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 descr="VGG-19 모델에 대한 이미지 검색결과">
            <a:extLst>
              <a:ext uri="{FF2B5EF4-FFF2-40B4-BE49-F238E27FC236}">
                <a16:creationId xmlns:a16="http://schemas.microsoft.com/office/drawing/2014/main" id="{67969F47-CF43-424C-99FE-6DA7AAE65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900" y="1533836"/>
            <a:ext cx="464820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92239C-B2EC-4DEB-8ED4-B8DFA6A12E04}"/>
              </a:ext>
            </a:extLst>
          </p:cNvPr>
          <p:cNvSpPr txBox="1"/>
          <p:nvPr/>
        </p:nvSpPr>
        <p:spPr>
          <a:xfrm>
            <a:off x="377947" y="537882"/>
            <a:ext cx="11436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마지막에 </a:t>
            </a:r>
            <a:r>
              <a:rPr lang="en-US" altLang="ko-KR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Class</a:t>
            </a: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구분할때는 거의다 </a:t>
            </a:r>
            <a:r>
              <a:rPr lang="en-US" altLang="ko-KR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Softmax</a:t>
            </a: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쓰는 추세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D6ADDE4-FBD3-4B39-A606-401A762F1094}"/>
              </a:ext>
            </a:extLst>
          </p:cNvPr>
          <p:cNvSpPr/>
          <p:nvPr/>
        </p:nvSpPr>
        <p:spPr>
          <a:xfrm>
            <a:off x="3819525" y="5881969"/>
            <a:ext cx="4648200" cy="319118"/>
          </a:xfrm>
          <a:prstGeom prst="rect">
            <a:avLst/>
          </a:prstGeom>
          <a:noFill/>
          <a:ln w="63500" cap="sq" cmpd="sng">
            <a:solidFill>
              <a:srgbClr val="FF0000"/>
            </a:solidFill>
            <a:prstDash val="solid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149788"/>
                      <a:gd name="connsiteY0" fmla="*/ 0 h 646331"/>
                      <a:gd name="connsiteX1" fmla="*/ 6149788 w 6149788"/>
                      <a:gd name="connsiteY1" fmla="*/ 0 h 646331"/>
                      <a:gd name="connsiteX2" fmla="*/ 6149788 w 6149788"/>
                      <a:gd name="connsiteY2" fmla="*/ 646331 h 646331"/>
                      <a:gd name="connsiteX3" fmla="*/ 0 w 6149788"/>
                      <a:gd name="connsiteY3" fmla="*/ 646331 h 646331"/>
                      <a:gd name="connsiteX4" fmla="*/ 0 w 6149788"/>
                      <a:gd name="connsiteY4" fmla="*/ 0 h 6463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49788" h="646331" extrusionOk="0">
                        <a:moveTo>
                          <a:pt x="0" y="0"/>
                        </a:moveTo>
                        <a:cubicBezTo>
                          <a:pt x="1776308" y="118645"/>
                          <a:pt x="3534445" y="116012"/>
                          <a:pt x="6149788" y="0"/>
                        </a:cubicBezTo>
                        <a:cubicBezTo>
                          <a:pt x="6102054" y="166119"/>
                          <a:pt x="6189278" y="543217"/>
                          <a:pt x="6149788" y="646331"/>
                        </a:cubicBezTo>
                        <a:cubicBezTo>
                          <a:pt x="4429992" y="780931"/>
                          <a:pt x="2798829" y="489135"/>
                          <a:pt x="0" y="646331"/>
                        </a:cubicBezTo>
                        <a:cubicBezTo>
                          <a:pt x="44741" y="534667"/>
                          <a:pt x="-25823" y="1890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45F00B-63ED-4451-9BE0-50EB7F732810}"/>
              </a:ext>
            </a:extLst>
          </p:cNvPr>
          <p:cNvSpPr txBox="1"/>
          <p:nvPr/>
        </p:nvSpPr>
        <p:spPr>
          <a:xfrm>
            <a:off x="8645747" y="5664822"/>
            <a:ext cx="16841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VGG19</a:t>
            </a:r>
            <a:endParaRPr lang="ko-KR" altLang="en-US" sz="36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00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D8AA23-9443-4802-B1A7-0D8EC78CDF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038276-5DDA-440D-A05C-ED46234F7D9E}"/>
              </a:ext>
            </a:extLst>
          </p:cNvPr>
          <p:cNvSpPr txBox="1"/>
          <p:nvPr/>
        </p:nvSpPr>
        <p:spPr>
          <a:xfrm>
            <a:off x="1226" y="514292"/>
            <a:ext cx="12189554" cy="5829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CNN (Convolutional Neural Network)</a:t>
            </a:r>
          </a:p>
          <a:p>
            <a:pPr algn="ctr">
              <a:lnSpc>
                <a:spcPct val="150000"/>
              </a:lnSpc>
            </a:pP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합성곱 신경망</a:t>
            </a:r>
            <a:endParaRPr lang="en-US" altLang="ko-KR" sz="36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36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36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36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지우개로 연필 지우면 번져서 지워지듯이</a:t>
            </a:r>
            <a:endParaRPr lang="en-US" altLang="ko-KR" sz="36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두 함수중 하나를 뒤집고</a:t>
            </a:r>
            <a:r>
              <a:rPr lang="en-US" altLang="ko-KR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(Reverse) </a:t>
            </a: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움직여서</a:t>
            </a:r>
            <a:r>
              <a:rPr lang="en-US" altLang="ko-KR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(Shift) </a:t>
            </a:r>
            <a:r>
              <a:rPr lang="ko-KR" altLang="en-US" sz="36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곱셈하는것</a:t>
            </a:r>
            <a:endParaRPr lang="en-US" altLang="ko-KR" sz="360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AutoShape 4" descr="(f*g)(t)=\int _{{-\infty }}^{\infty }f(\tau )g(t-\tau )\,d\tau ">
            <a:extLst>
              <a:ext uri="{FF2B5EF4-FFF2-40B4-BE49-F238E27FC236}">
                <a16:creationId xmlns:a16="http://schemas.microsoft.com/office/drawing/2014/main" id="{7BCEBFAF-79C7-41BF-92F9-C63FC99A7D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211975" cy="321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EA112E2-2695-4F0D-830E-3F042CE81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353" y="2907173"/>
            <a:ext cx="5707042" cy="109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642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113</Words>
  <Application>Microsoft Office PowerPoint</Application>
  <PresentationFormat>와이드스크린</PresentationFormat>
  <Paragraphs>25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나눔스퀘어라운드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SEONGROK</dc:creator>
  <cp:lastModifiedBy>KIM SEONGROK</cp:lastModifiedBy>
  <cp:revision>5</cp:revision>
  <dcterms:created xsi:type="dcterms:W3CDTF">2019-09-29T16:21:32Z</dcterms:created>
  <dcterms:modified xsi:type="dcterms:W3CDTF">2019-09-29T16:59:12Z</dcterms:modified>
</cp:coreProperties>
</file>

<file path=docProps/thumbnail.jpeg>
</file>